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58" r:id="rId5"/>
    <p:sldId id="260" r:id="rId6"/>
    <p:sldId id="262" r:id="rId7"/>
    <p:sldId id="266" r:id="rId8"/>
    <p:sldId id="261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C5110-7A79-4586-B096-46D551B1DE25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6D065-F6E1-4A52-ADD4-CF5668386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29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6D065-F6E1-4A52-ADD4-CF56683865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52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Independantly</a:t>
            </a:r>
            <a:r>
              <a:rPr lang="en-US" dirty="0" smtClean="0"/>
              <a:t> 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6D065-F6E1-4A52-ADD4-CF566838651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16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Select and sequence</a:t>
            </a:r>
            <a:r>
              <a:rPr lang="en-US" baseline="0" dirty="0" smtClean="0"/>
              <a:t> during this time to share strategies.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6D065-F6E1-4A52-ADD4-CF566838651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361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590D-9AA4-455F-A15D-B582572136D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76B3-18FF-4F5D-B732-154792027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63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590D-9AA4-455F-A15D-B582572136D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76B3-18FF-4F5D-B732-154792027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54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590D-9AA4-455F-A15D-B582572136D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76B3-18FF-4F5D-B732-154792027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840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590D-9AA4-455F-A15D-B582572136D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76B3-18FF-4F5D-B732-154792027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37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590D-9AA4-455F-A15D-B582572136D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76B3-18FF-4F5D-B732-154792027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10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590D-9AA4-455F-A15D-B582572136D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76B3-18FF-4F5D-B732-154792027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85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590D-9AA4-455F-A15D-B582572136D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76B3-18FF-4F5D-B732-154792027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839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590D-9AA4-455F-A15D-B582572136D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76B3-18FF-4F5D-B732-154792027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68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590D-9AA4-455F-A15D-B582572136D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76B3-18FF-4F5D-B732-154792027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95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590D-9AA4-455F-A15D-B582572136D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76B3-18FF-4F5D-B732-154792027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7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1590D-9AA4-455F-A15D-B582572136D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76B3-18FF-4F5D-B732-154792027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9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1590D-9AA4-455F-A15D-B582572136D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776B3-18FF-4F5D-B732-154792027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4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52400"/>
            <a:ext cx="8915400" cy="990600"/>
          </a:xfrm>
        </p:spPr>
        <p:txBody>
          <a:bodyPr>
            <a:noAutofit/>
          </a:bodyPr>
          <a:lstStyle/>
          <a:p>
            <a:pPr algn="l"/>
            <a:r>
              <a:rPr lang="en-US" sz="1800" dirty="0" smtClean="0"/>
              <a:t>Thank you for coming in quietly,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Your Pencil &amp; Daily Catch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6400800" cy="533400"/>
          </a:xfrm>
        </p:spPr>
        <p:txBody>
          <a:bodyPr>
            <a:normAutofit/>
          </a:bodyPr>
          <a:lstStyle/>
          <a:p>
            <a:pPr algn="r"/>
            <a:r>
              <a:rPr lang="en-US" sz="1800" dirty="0" smtClean="0">
                <a:solidFill>
                  <a:schemeClr val="tx1"/>
                </a:solidFill>
              </a:rPr>
              <a:t>Binders off tables and out of way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6200" y="914400"/>
            <a:ext cx="9067800" cy="579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 smtClean="0">
                <a:solidFill>
                  <a:srgbClr val="C00000"/>
                </a:solidFill>
              </a:rPr>
              <a:t>WARM UP</a:t>
            </a:r>
          </a:p>
          <a:p>
            <a:pPr algn="r"/>
            <a:endParaRPr lang="en-US" b="1" dirty="0">
              <a:solidFill>
                <a:srgbClr val="C00000"/>
              </a:solidFill>
            </a:endParaRPr>
          </a:p>
          <a:p>
            <a:pPr algn="r"/>
            <a:endParaRPr lang="en-US" b="1" dirty="0" smtClean="0">
              <a:solidFill>
                <a:srgbClr val="C00000"/>
              </a:solidFill>
            </a:endParaRPr>
          </a:p>
          <a:p>
            <a:pPr algn="r"/>
            <a:endParaRPr lang="en-US" b="1" dirty="0">
              <a:solidFill>
                <a:srgbClr val="C00000"/>
              </a:solidFill>
            </a:endParaRPr>
          </a:p>
          <a:p>
            <a:pPr algn="r"/>
            <a:endParaRPr lang="en-US" b="1" dirty="0" smtClean="0">
              <a:solidFill>
                <a:srgbClr val="C00000"/>
              </a:solidFill>
            </a:endParaRPr>
          </a:p>
          <a:p>
            <a:pPr algn="r"/>
            <a:endParaRPr lang="en-US" b="1" dirty="0">
              <a:solidFill>
                <a:srgbClr val="C00000"/>
              </a:solidFill>
            </a:endParaRPr>
          </a:p>
          <a:p>
            <a:pPr algn="r"/>
            <a:endParaRPr lang="en-US" b="1" dirty="0" smtClean="0">
              <a:solidFill>
                <a:srgbClr val="C00000"/>
              </a:solidFill>
            </a:endParaRPr>
          </a:p>
          <a:p>
            <a:pPr algn="l"/>
            <a:r>
              <a:rPr lang="en-US" b="1" dirty="0" smtClean="0">
                <a:solidFill>
                  <a:srgbClr val="C00000"/>
                </a:solidFill>
              </a:rPr>
              <a:t>Which of these is the most Valid?  Why? Explain.</a:t>
            </a:r>
          </a:p>
          <a:p>
            <a:pPr algn="l"/>
            <a:r>
              <a:rPr lang="en-US" b="1" dirty="0" smtClean="0">
                <a:solidFill>
                  <a:srgbClr val="C00000"/>
                </a:solidFill>
              </a:rPr>
              <a:t>What strategies do you think they used to gather their sample?</a:t>
            </a:r>
          </a:p>
          <a:p>
            <a:pPr algn="l"/>
            <a:endParaRPr lang="en-US" b="1" dirty="0" smtClean="0">
              <a:solidFill>
                <a:srgbClr val="C00000"/>
              </a:solidFill>
            </a:endParaRPr>
          </a:p>
          <a:p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5" name="Picture 4" descr="C:\Users\tleifhei\Downloads\IMG_489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1219200"/>
            <a:ext cx="4067175" cy="304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tleifhei\Downloads\IMG_4889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600200"/>
            <a:ext cx="4067175" cy="304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:\Users\tleifhei\Downloads\IMG_4891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133600"/>
            <a:ext cx="4067175" cy="30435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Straight Arrow Connector 8"/>
          <p:cNvCxnSpPr/>
          <p:nvPr/>
        </p:nvCxnSpPr>
        <p:spPr>
          <a:xfrm flipH="1" flipV="1">
            <a:off x="698090" y="2838072"/>
            <a:ext cx="1030697" cy="18056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029200" y="1600200"/>
            <a:ext cx="2209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90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Select and sequence strategies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26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Reasoning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Exit Ticket</a:t>
            </a:r>
          </a:p>
          <a:p>
            <a:pPr marL="0" indent="0">
              <a:buNone/>
            </a:pPr>
            <a:r>
              <a:rPr lang="en-US" sz="2000" dirty="0" smtClean="0"/>
              <a:t>(Write you name on the above where you are going to write your justification on poster)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800" dirty="0" smtClean="0"/>
              <a:t>Justify why your sample is valid or not? Explain with specific details. 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If I told you’re the actual amount of trees, does the distance of that number and your estimate from your sample matter?  Why or why not? Explain.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3454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cdn.tnland.com/wp-content/uploads/2013/09/jh137-wooded-land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160" y="3323590"/>
            <a:ext cx="5323840" cy="353441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839200" cy="685800"/>
          </a:xfrm>
        </p:spPr>
        <p:txBody>
          <a:bodyPr>
            <a:normAutofit/>
          </a:bodyPr>
          <a:lstStyle/>
          <a:p>
            <a:pPr algn="l"/>
            <a:r>
              <a:rPr lang="en-US" sz="1800" dirty="0" smtClean="0"/>
              <a:t>Yesterday we talked about strategies for selecting a Valid Sample, today I want you to still think about strategies, buy also how to justify. </a:t>
            </a:r>
            <a:endParaRPr lang="en-US" sz="1800" dirty="0"/>
          </a:p>
        </p:txBody>
      </p:sp>
      <p:pic>
        <p:nvPicPr>
          <p:cNvPr id="4" name="Content Placeholder 3" descr="http://img04.olx.in/images_olxin/80975633_1_1000x700_18-cents-of-land-with-lots-of-fully-grown-teak-trees-a-small-house-chennai.jpg"/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" y="914400"/>
            <a:ext cx="4621530" cy="4267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4952999" y="1143000"/>
            <a:ext cx="416396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We’re going to help out Mrs. </a:t>
            </a:r>
            <a:r>
              <a:rPr lang="en-US" dirty="0" err="1" smtClean="0"/>
              <a:t>Reider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She just bought some land and is going to build on it.  She needs to know how many trees there are.  (Where and what it’s going to take to develop!!!!!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68709" y="5662930"/>
            <a:ext cx="34391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OR think of a shopping center, being developed, the developer needs to know how many trees.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22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 1 move to new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What strategies would you use to create a valid sample?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Working independently </a:t>
            </a:r>
          </a:p>
          <a:p>
            <a:pPr marL="0" indent="0">
              <a:buNone/>
            </a:pPr>
            <a:r>
              <a:rPr lang="en-US" dirty="0" smtClean="0"/>
              <a:t>how would you go about solving?</a:t>
            </a:r>
          </a:p>
          <a:p>
            <a:pPr marL="0" indent="0">
              <a:buNone/>
            </a:pPr>
            <a:r>
              <a:rPr lang="en-US" dirty="0" smtClean="0"/>
              <a:t>You may write on paper.   </a:t>
            </a:r>
          </a:p>
          <a:p>
            <a:pPr marL="0" indent="0">
              <a:buNone/>
            </a:pPr>
            <a:r>
              <a:rPr lang="en-US" dirty="0" smtClean="0"/>
              <a:t>Private Reasoning Time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80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69875"/>
            <a:ext cx="8229600" cy="6731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mtClean="0">
                <a:latin typeface="Rockwell" pitchFamily="1" charset="0"/>
                <a:ea typeface="ＭＳ Ｐゴシック" pitchFamily="34" charset="-128"/>
                <a:cs typeface="Rockwell" pitchFamily="1" charset="0"/>
              </a:rPr>
              <a:t>Counting Trees</a:t>
            </a:r>
            <a:endParaRPr lang="en-US" altLang="en-US" smtClean="0">
              <a:latin typeface="Rockwell" pitchFamily="1" charset="0"/>
              <a:ea typeface="ＭＳ Ｐゴシック" pitchFamily="34" charset="-128"/>
              <a:cs typeface="Rockwell" pitchFamily="1" charset="0"/>
            </a:endParaRP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 b="1">
                <a:solidFill>
                  <a:srgbClr val="6C0000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b="0">
                <a:solidFill>
                  <a:srgbClr val="898989"/>
                </a:solidFill>
              </a:rPr>
              <a:t>P-</a:t>
            </a:r>
            <a:fld id="{49C76615-8231-459E-9191-0F89CAC7E5E6}" type="slidenum">
              <a:rPr lang="en-US" altLang="en-US" sz="800" b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800" b="0">
              <a:solidFill>
                <a:srgbClr val="898989"/>
              </a:solidFill>
            </a:endParaRPr>
          </a:p>
        </p:txBody>
      </p:sp>
      <p:sp>
        <p:nvSpPr>
          <p:cNvPr id="6148" name="Rectangle 5"/>
          <p:cNvSpPr txBox="1">
            <a:spLocks noChangeArrowheads="1"/>
          </p:cNvSpPr>
          <p:nvPr/>
        </p:nvSpPr>
        <p:spPr bwMode="auto">
          <a:xfrm>
            <a:off x="374650" y="1019175"/>
            <a:ext cx="82296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pitchFamily="34" charset="0"/>
              <a:buChar char="•"/>
              <a:defRPr sz="2800" b="1">
                <a:solidFill>
                  <a:srgbClr val="6C0000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000" b="0">
                <a:solidFill>
                  <a:schemeClr val="tx1"/>
                </a:solidFill>
              </a:rPr>
              <a:t>The diagram shows some trees in a tree farm</a:t>
            </a:r>
            <a:r>
              <a:rPr lang="en-GB" altLang="en-US" sz="2000" b="0">
                <a:solidFill>
                  <a:schemeClr val="tx1"/>
                </a:solidFill>
                <a:cs typeface="Arial" pitchFamily="34" charset="0"/>
              </a:rPr>
              <a:t>.</a:t>
            </a:r>
          </a:p>
          <a:p>
            <a:pPr eaLnBrk="1" hangingPunct="1"/>
            <a:endParaRPr lang="en-GB" altLang="en-US" b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6149" name="Content Placeholder 6"/>
          <p:cNvSpPr>
            <a:spLocks noGrp="1"/>
          </p:cNvSpPr>
          <p:nvPr>
            <p:ph idx="1"/>
          </p:nvPr>
        </p:nvSpPr>
        <p:spPr>
          <a:xfrm>
            <a:off x="6400800" y="1162050"/>
            <a:ext cx="2286000" cy="3605213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altLang="en-US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</a:p>
          <a:p>
            <a:pPr>
              <a:buFont typeface="Arial" pitchFamily="34" charset="0"/>
              <a:buNone/>
            </a:pPr>
            <a:r>
              <a:rPr lang="en-US" altLang="en-US" sz="2000" b="0" smtClean="0">
                <a:solidFill>
                  <a:schemeClr val="tx1"/>
                </a:solidFill>
                <a:ea typeface="ＭＳ Ｐゴシック" pitchFamily="34" charset="-128"/>
                <a:cs typeface="Arial" pitchFamily="34" charset="0"/>
              </a:rPr>
              <a:t>The circles    show</a:t>
            </a:r>
          </a:p>
          <a:p>
            <a:pPr>
              <a:buFont typeface="Arial" pitchFamily="34" charset="0"/>
              <a:buNone/>
            </a:pPr>
            <a:r>
              <a:rPr lang="en-US" altLang="en-US" sz="2000" b="0" smtClean="0">
                <a:solidFill>
                  <a:schemeClr val="tx1"/>
                </a:solidFill>
                <a:ea typeface="ＭＳ Ｐゴシック" pitchFamily="34" charset="-128"/>
                <a:cs typeface="Arial" pitchFamily="34" charset="0"/>
              </a:rPr>
              <a:t>old trees and the</a:t>
            </a:r>
          </a:p>
          <a:p>
            <a:pPr>
              <a:buFont typeface="Arial" pitchFamily="34" charset="0"/>
              <a:buNone/>
            </a:pPr>
            <a:r>
              <a:rPr lang="en-US" altLang="en-US" sz="2000" b="0" smtClean="0">
                <a:solidFill>
                  <a:schemeClr val="tx1"/>
                </a:solidFill>
                <a:ea typeface="ＭＳ Ｐゴシック" pitchFamily="34" charset="-128"/>
                <a:cs typeface="Arial" pitchFamily="34" charset="0"/>
              </a:rPr>
              <a:t>triangles    show</a:t>
            </a:r>
          </a:p>
          <a:p>
            <a:pPr>
              <a:buFont typeface="Arial" pitchFamily="34" charset="0"/>
              <a:buNone/>
            </a:pPr>
            <a:r>
              <a:rPr lang="en-US" altLang="en-US" sz="2000" b="0" smtClean="0">
                <a:solidFill>
                  <a:schemeClr val="tx1"/>
                </a:solidFill>
                <a:ea typeface="ＭＳ Ｐゴシック" pitchFamily="34" charset="-128"/>
                <a:cs typeface="Arial" pitchFamily="34" charset="0"/>
              </a:rPr>
              <a:t>young trees. </a:t>
            </a:r>
          </a:p>
        </p:txBody>
      </p:sp>
      <p:pic>
        <p:nvPicPr>
          <p:cNvPr id="6150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" y="1517650"/>
            <a:ext cx="5119688" cy="358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TextBox 8"/>
          <p:cNvSpPr txBox="1">
            <a:spLocks noChangeArrowheads="1"/>
          </p:cNvSpPr>
          <p:nvPr/>
        </p:nvSpPr>
        <p:spPr bwMode="auto">
          <a:xfrm>
            <a:off x="457200" y="5226050"/>
            <a:ext cx="80962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 b="1">
                <a:solidFill>
                  <a:srgbClr val="6C0000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0">
                <a:solidFill>
                  <a:schemeClr val="tx1"/>
                </a:solidFill>
              </a:rPr>
              <a:t>Tom wants to know how many trees there are of each type, but says 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0">
                <a:solidFill>
                  <a:schemeClr val="tx1"/>
                </a:solidFill>
              </a:rPr>
              <a:t>would take too long counting them all, one by one.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b="0">
              <a:solidFill>
                <a:schemeClr val="tx1"/>
              </a:solidFill>
            </a:endParaRPr>
          </a:p>
        </p:txBody>
      </p:sp>
      <p:pic>
        <p:nvPicPr>
          <p:cNvPr id="6152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75" y="1778000"/>
            <a:ext cx="180975" cy="15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0" y="2481263"/>
            <a:ext cx="1619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982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am able to create and justify the validity of a sample population.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1’s back at table</a:t>
            </a:r>
          </a:p>
          <a:p>
            <a:r>
              <a:rPr lang="en-US" dirty="0" smtClean="0"/>
              <a:t>2’s start with conversation</a:t>
            </a:r>
          </a:p>
          <a:p>
            <a:r>
              <a:rPr lang="en-US" dirty="0" smtClean="0"/>
              <a:t>What strategies would you use to solve the problem?</a:t>
            </a:r>
          </a:p>
          <a:p>
            <a:r>
              <a:rPr lang="en-US" dirty="0" smtClean="0"/>
              <a:t>3’s what things to you think you might want to consider?</a:t>
            </a:r>
          </a:p>
          <a:p>
            <a:r>
              <a:rPr lang="en-US" dirty="0" smtClean="0"/>
              <a:t>4’s Are the terms for a Valid Sample important?</a:t>
            </a:r>
          </a:p>
          <a:p>
            <a:r>
              <a:rPr lang="en-US" dirty="0" smtClean="0"/>
              <a:t>1’s is your strategies similar or different to those at your table?  How so, explain.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67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3100"/>
          </a:xfrm>
        </p:spPr>
        <p:txBody>
          <a:bodyPr>
            <a:normAutofit fontScale="90000"/>
          </a:bodyPr>
          <a:lstStyle/>
          <a:p>
            <a:r>
              <a:rPr lang="en-US" altLang="en-US" smtClean="0">
                <a:latin typeface="Rockwell" pitchFamily="1" charset="0"/>
                <a:ea typeface="ＭＳ Ｐゴシック" pitchFamily="34" charset="-128"/>
                <a:cs typeface="Rockwell" pitchFamily="1" charset="0"/>
              </a:rPr>
              <a:t>Collaborative Work: Joint Solution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065213"/>
            <a:ext cx="8229600" cy="5086350"/>
          </a:xfrm>
        </p:spPr>
        <p:txBody>
          <a:bodyPr/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en-US" altLang="en-US" sz="2400" b="0" dirty="0" smtClean="0">
                <a:solidFill>
                  <a:srgbClr val="000000"/>
                </a:solidFill>
                <a:ea typeface="ＭＳ Ｐゴシック" pitchFamily="34" charset="-128"/>
              </a:rPr>
              <a:t>Share your method with your partner(s) and your ideas for improving your individual solution.</a:t>
            </a:r>
          </a:p>
          <a:p>
            <a:pPr marL="457200" indent="-457200">
              <a:buFont typeface="Arial" pitchFamily="34" charset="0"/>
              <a:buAutoNum type="arabicPeriod"/>
            </a:pPr>
            <a:endParaRPr lang="en-US" altLang="en-US" sz="2400" b="0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altLang="en-US" sz="2400" b="0" dirty="0" smtClean="0">
                <a:solidFill>
                  <a:srgbClr val="000000"/>
                </a:solidFill>
                <a:ea typeface="ＭＳ Ｐゴシック" pitchFamily="34" charset="-128"/>
              </a:rPr>
              <a:t>Together in your group, agree on the best method for completing the problem.</a:t>
            </a:r>
          </a:p>
          <a:p>
            <a:pPr marL="457200" indent="-457200">
              <a:buFont typeface="Arial" pitchFamily="34" charset="0"/>
              <a:buAutoNum type="arabicPeriod"/>
            </a:pPr>
            <a:endParaRPr lang="en-US" altLang="en-US" sz="2400" b="0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altLang="en-US" sz="2400" b="1" dirty="0" smtClean="0">
                <a:solidFill>
                  <a:srgbClr val="C00000"/>
                </a:solidFill>
                <a:ea typeface="ＭＳ Ｐゴシック" pitchFamily="34" charset="-128"/>
              </a:rPr>
              <a:t>Produce a poster, showing a joint solution to the problem</a:t>
            </a:r>
            <a:r>
              <a:rPr lang="en-US" altLang="en-US" sz="2400" b="1" dirty="0" smtClean="0">
                <a:solidFill>
                  <a:srgbClr val="C00000"/>
                </a:solidFill>
                <a:ea typeface="ＭＳ Ｐゴシック" pitchFamily="34" charset="-128"/>
              </a:rPr>
              <a:t>.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C00000"/>
                </a:solidFill>
                <a:ea typeface="ＭＳ Ｐゴシック" pitchFamily="34" charset="-128"/>
              </a:rPr>
              <a:t> </a:t>
            </a:r>
            <a:r>
              <a:rPr lang="en-US" altLang="en-US" sz="2400" b="1" dirty="0" smtClean="0">
                <a:solidFill>
                  <a:srgbClr val="C00000"/>
                </a:solidFill>
                <a:ea typeface="ＭＳ Ｐゴシック" pitchFamily="34" charset="-128"/>
              </a:rPr>
              <a:t>      You may use the tools at the center of your desk. </a:t>
            </a:r>
            <a:endParaRPr lang="en-US" altLang="en-US" sz="2400" b="1" dirty="0" smtClean="0">
              <a:solidFill>
                <a:srgbClr val="C00000"/>
              </a:solidFill>
              <a:ea typeface="ＭＳ Ｐゴシック" pitchFamily="34" charset="-128"/>
            </a:endParaRPr>
          </a:p>
          <a:p>
            <a:pPr marL="0" indent="0">
              <a:buNone/>
            </a:pPr>
            <a:endParaRPr lang="en-US" altLang="en-US" sz="2400" dirty="0">
              <a:solidFill>
                <a:srgbClr val="000000"/>
              </a:solidFill>
              <a:ea typeface="ＭＳ Ｐゴシック" pitchFamily="34" charset="-128"/>
            </a:endParaRPr>
          </a:p>
          <a:p>
            <a:pPr marL="0" indent="0">
              <a:buNone/>
            </a:pPr>
            <a:r>
              <a:rPr lang="en-US" altLang="en-US" sz="2400" b="0" dirty="0" smtClean="0">
                <a:solidFill>
                  <a:srgbClr val="000000"/>
                </a:solidFill>
                <a:ea typeface="ＭＳ Ｐゴシック" pitchFamily="34" charset="-128"/>
              </a:rPr>
              <a:t>4. Make </a:t>
            </a:r>
            <a:r>
              <a:rPr lang="en-US" altLang="en-US" sz="2400" b="0" dirty="0" smtClean="0">
                <a:solidFill>
                  <a:srgbClr val="000000"/>
                </a:solidFill>
                <a:ea typeface="ＭＳ Ｐゴシック" pitchFamily="34" charset="-128"/>
              </a:rPr>
              <a:t>sure that everyone in the group can explain the reasons for your chosen method and describe any assumptions you have made.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800" b="1">
                <a:solidFill>
                  <a:srgbClr val="6C0000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b="0">
                <a:solidFill>
                  <a:srgbClr val="898989"/>
                </a:solidFill>
              </a:rPr>
              <a:t>P-</a:t>
            </a:r>
            <a:fld id="{396D7DF2-3B2D-4558-8052-290160D6D71A}" type="slidenum">
              <a:rPr lang="en-US" altLang="en-US" sz="800" b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800" b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79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person at table decide quick which table going to </a:t>
            </a:r>
          </a:p>
          <a:p>
            <a:r>
              <a:rPr lang="en-US" dirty="0" smtClean="0"/>
              <a:t>Can’t go to same table as anyone at your table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02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Gallery Walk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800" dirty="0" smtClean="0"/>
              <a:t>Identify 1 portion of the strategy used that makes the sample a valid sample and explain why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What would be 1 thing that you could do to improve your own strategy.</a:t>
            </a:r>
          </a:p>
          <a:p>
            <a:pPr marL="514350" indent="-514350">
              <a:buAutoNum type="arabicPeriod"/>
            </a:pP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 smtClean="0"/>
              <a:t>Leave one positive feedback or question that you could challenge the table you visited.</a:t>
            </a:r>
          </a:p>
          <a:p>
            <a:pPr marL="0" indent="0">
              <a:buNone/>
            </a:pPr>
            <a:r>
              <a:rPr lang="en-US" sz="2800" dirty="0" smtClean="0"/>
              <a:t>Using the back of your Individual tree paper for your feedback, and ideas of statements/ ?’s that you could leave.</a:t>
            </a:r>
          </a:p>
          <a:p>
            <a:pPr marL="0" indent="0">
              <a:buNone/>
            </a:pPr>
            <a:r>
              <a:rPr lang="en-US" sz="2800" dirty="0" smtClean="0"/>
              <a:t>Don’t write over other’s work but find a spot in the space. </a:t>
            </a:r>
          </a:p>
          <a:p>
            <a:pPr marL="914400" lvl="1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98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Analyzing/ looking at multiple strategies/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Wipe around starting with the 2’s.</a:t>
            </a:r>
          </a:p>
          <a:p>
            <a:r>
              <a:rPr lang="en-US" dirty="0" smtClean="0"/>
              <a:t>One thing you think your team could add to your own strategies to make VALID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Each person read to the team, 1 feedback that was left on your poster.</a:t>
            </a:r>
          </a:p>
          <a:p>
            <a:r>
              <a:rPr lang="en-US" dirty="0" smtClean="0"/>
              <a:t>Starting with 3’s.</a:t>
            </a:r>
          </a:p>
          <a:p>
            <a:endParaRPr lang="en-US" dirty="0"/>
          </a:p>
          <a:p>
            <a:r>
              <a:rPr lang="en-US" dirty="0" smtClean="0"/>
              <a:t>Listening to understand</a:t>
            </a:r>
          </a:p>
          <a:p>
            <a:r>
              <a:rPr lang="en-US" dirty="0" smtClean="0"/>
              <a:t>Preparing to Justify </a:t>
            </a:r>
          </a:p>
          <a:p>
            <a:r>
              <a:rPr lang="en-US" dirty="0" smtClean="0"/>
              <a:t>Discuss and make any changes you want.</a:t>
            </a:r>
          </a:p>
          <a:p>
            <a:r>
              <a:rPr lang="en-US" dirty="0" smtClean="0"/>
              <a:t>Identify areas that make your sample Valid.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227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643</Words>
  <Application>Microsoft Office PowerPoint</Application>
  <PresentationFormat>On-screen Show (4:3)</PresentationFormat>
  <Paragraphs>83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Thank you for coming in quietly,  Your Pencil &amp; Daily Catch</vt:lpstr>
      <vt:lpstr>Yesterday we talked about strategies for selecting a Valid Sample, today I want you to still think about strategies, buy also how to justify. </vt:lpstr>
      <vt:lpstr># 1 move to new table</vt:lpstr>
      <vt:lpstr>Counting Trees</vt:lpstr>
      <vt:lpstr>I am able to create and justify the validity of a sample population.  </vt:lpstr>
      <vt:lpstr>Collaborative Work: Joint Solution</vt:lpstr>
      <vt:lpstr>PowerPoint Presentation</vt:lpstr>
      <vt:lpstr>Gallery Walk </vt:lpstr>
      <vt:lpstr>Analyzing/ looking at multiple strategies/ methods</vt:lpstr>
      <vt:lpstr>PowerPoint Presentation</vt:lpstr>
      <vt:lpstr>Private Reasoning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Thank you for coming in quietly,  Your Pencil &amp; Daily Catch</dc:title>
  <dc:creator>tleifhei</dc:creator>
  <cp:lastModifiedBy>tleifhei</cp:lastModifiedBy>
  <cp:revision>10</cp:revision>
  <dcterms:created xsi:type="dcterms:W3CDTF">2016-02-19T05:39:53Z</dcterms:created>
  <dcterms:modified xsi:type="dcterms:W3CDTF">2016-02-19T07:04:05Z</dcterms:modified>
</cp:coreProperties>
</file>